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66" r:id="rId11"/>
    <p:sldId id="271" r:id="rId12"/>
    <p:sldId id="272" r:id="rId13"/>
    <p:sldId id="279" r:id="rId14"/>
    <p:sldId id="261" r:id="rId15"/>
    <p:sldId id="262" r:id="rId16"/>
    <p:sldId id="263" r:id="rId17"/>
    <p:sldId id="264" r:id="rId18"/>
    <p:sldId id="273" r:id="rId19"/>
    <p:sldId id="278" r:id="rId20"/>
    <p:sldId id="274" r:id="rId21"/>
    <p:sldId id="275" r:id="rId22"/>
    <p:sldId id="276"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64664896"/>
        <c:axId val="264664112"/>
      </c:scatterChart>
      <c:valAx>
        <c:axId val="264664896"/>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64664112"/>
        <c:crosses val="autoZero"/>
        <c:crossBetween val="midCat"/>
      </c:valAx>
      <c:valAx>
        <c:axId val="264664112"/>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6466489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64664504"/>
        <c:axId val="264660192"/>
      </c:scatterChart>
      <c:valAx>
        <c:axId val="264664504"/>
        <c:scaling>
          <c:orientation val="minMax"/>
          <c:max val="950"/>
          <c:min val="450"/>
        </c:scaling>
        <c:delete val="0"/>
        <c:axPos val="b"/>
        <c:numFmt formatCode="General" sourceLinked="1"/>
        <c:majorTickMark val="out"/>
        <c:minorTickMark val="none"/>
        <c:tickLblPos val="nextTo"/>
        <c:crossAx val="264660192"/>
        <c:crosses val="autoZero"/>
        <c:crossBetween val="midCat"/>
      </c:valAx>
      <c:valAx>
        <c:axId val="264660192"/>
        <c:scaling>
          <c:orientation val="minMax"/>
          <c:min val="0"/>
        </c:scaling>
        <c:delete val="0"/>
        <c:axPos val="l"/>
        <c:majorGridlines/>
        <c:numFmt formatCode="General" sourceLinked="1"/>
        <c:majorTickMark val="out"/>
        <c:minorTickMark val="none"/>
        <c:tickLblPos val="nextTo"/>
        <c:crossAx val="264664504"/>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64665288"/>
        <c:axId val="264661368"/>
      </c:scatterChart>
      <c:valAx>
        <c:axId val="26466528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64661368"/>
        <c:crosses val="autoZero"/>
        <c:crossBetween val="midCat"/>
      </c:valAx>
      <c:valAx>
        <c:axId val="26466136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6466528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t>
            </a:r>
            <a:r>
              <a:rPr lang="nb-NO" dirty="0" smtClean="0">
                <a:solidFill>
                  <a:schemeClr val="tx1"/>
                </a:solidFill>
              </a:rPr>
              <a:t>Albedo </a:t>
            </a:r>
            <a:r>
              <a:rPr lang="nb-NO" dirty="0">
                <a:solidFill>
                  <a:schemeClr val="tx1"/>
                </a:solidFill>
              </a:rPr>
              <a:t>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dLbls>
          <c:showLegendKey val="0"/>
          <c:showVal val="0"/>
          <c:showCatName val="0"/>
          <c:showSerName val="0"/>
          <c:showPercent val="0"/>
          <c:showBubbleSize val="0"/>
        </c:dLbls>
        <c:axId val="264663328"/>
        <c:axId val="264663720"/>
      </c:scatterChart>
      <c:valAx>
        <c:axId val="264663328"/>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64663720"/>
        <c:crosses val="autoZero"/>
        <c:crossBetween val="midCat"/>
      </c:valAx>
      <c:valAx>
        <c:axId val="264663720"/>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64663328"/>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24/02/2016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24/02/2016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24/02/2016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24/02/2016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24/02/2016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24/02/2016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24/02/2016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ti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9.png"/><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6.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2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650" y="3201344"/>
            <a:ext cx="4371204" cy="1039899"/>
          </a:xfrm>
        </p:spPr>
        <p:txBody>
          <a:bodyPr>
            <a:normAutofit fontScale="90000"/>
          </a:bodyPr>
          <a:lstStyle/>
          <a:p>
            <a:r>
              <a:rPr lang="en-GB" dirty="0" smtClean="0"/>
              <a:t>Using Tony’s </a:t>
            </a:r>
            <a:r>
              <a:rPr lang="en-GB" dirty="0" smtClean="0"/>
              <a:t>Images</a:t>
            </a:r>
            <a:endParaRPr lang="en-GB" dirty="0"/>
          </a:p>
        </p:txBody>
      </p:sp>
      <p:sp>
        <p:nvSpPr>
          <p:cNvPr id="3" name="Content Placeholder 2"/>
          <p:cNvSpPr>
            <a:spLocks noGrp="1"/>
          </p:cNvSpPr>
          <p:nvPr>
            <p:ph idx="1"/>
          </p:nvPr>
        </p:nvSpPr>
        <p:spPr>
          <a:xfrm>
            <a:off x="2084173" y="5062545"/>
            <a:ext cx="4835611" cy="1535414"/>
          </a:xfrm>
        </p:spPr>
        <p:txBody>
          <a:bodyPr>
            <a:normAutofit/>
          </a:bodyPr>
          <a:lstStyle/>
          <a:p>
            <a:pPr marL="0" indent="0">
              <a:buNone/>
            </a:pPr>
            <a:r>
              <a:rPr lang="en-US" i="1" dirty="0" smtClean="0"/>
              <a:t>R-Band of </a:t>
            </a:r>
            <a:r>
              <a:rPr lang="en-US" i="1" dirty="0" smtClean="0"/>
              <a:t>Mare Serenitatis, top center of image, </a:t>
            </a:r>
            <a:r>
              <a:rPr lang="en-US" i="1" dirty="0"/>
              <a:t>and Mare </a:t>
            </a:r>
            <a:r>
              <a:rPr lang="en-US" i="1" dirty="0" err="1" smtClean="0"/>
              <a:t>Tranquillitatis</a:t>
            </a:r>
            <a:r>
              <a:rPr lang="en-US" i="1" dirty="0" smtClean="0"/>
              <a:t>, </a:t>
            </a:r>
            <a:r>
              <a:rPr lang="en-US" i="1" dirty="0" smtClean="0"/>
              <a:t>right. </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838199" y="1825625"/>
            <a:ext cx="3405809" cy="4351338"/>
          </a:xfrm>
        </p:spPr>
        <p:txBody>
          <a:bodyPr/>
          <a:lstStyle/>
          <a:p>
            <a:pPr marL="0" indent="0">
              <a:buNone/>
            </a:pPr>
            <a:r>
              <a:rPr lang="en-US" dirty="0"/>
              <a:t>Combining this photo in RGB with Red representing I-band, Green representing R-band and Blue representing B-band yields the following result:</a:t>
            </a:r>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148" y="1962260"/>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06" y="397878"/>
            <a:ext cx="3316706" cy="6318894"/>
          </a:xfrm>
        </p:spPr>
        <p:txBody>
          <a:bodyPr/>
          <a:lstStyle/>
          <a:p>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hart 3"/>
          <p:cNvGraphicFramePr>
            <a:graphicFrameLocks/>
          </p:cNvGraphicFramePr>
          <p:nvPr>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5" name="Rectangle 4"/>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spTree>
    <p:extLst>
      <p:ext uri="{BB962C8B-B14F-4D97-AF65-F5344CB8AC3E}">
        <p14:creationId xmlns:p14="http://schemas.microsoft.com/office/powerpoint/2010/main" val="4224873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aphicFrame>
        <p:nvGraphicFramePr>
          <p:cNvPr id="6" name="Chart 5"/>
          <p:cNvGraphicFramePr>
            <a:graphicFrameLocks/>
          </p:cNvGraphicFramePr>
          <p:nvPr>
            <p:extLst>
              <p:ext uri="{D42A27DB-BD31-4B8C-83A1-F6EECF244321}">
                <p14:modId xmlns:p14="http://schemas.microsoft.com/office/powerpoint/2010/main" val="1102157776"/>
              </p:ext>
            </p:extLst>
          </p:nvPr>
        </p:nvGraphicFramePr>
        <p:xfrm>
          <a:off x="5868355" y="2822841"/>
          <a:ext cx="6192571" cy="40541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4"/>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spTree>
    <p:extLst>
      <p:ext uri="{BB962C8B-B14F-4D97-AF65-F5344CB8AC3E}">
        <p14:creationId xmlns:p14="http://schemas.microsoft.com/office/powerpoint/2010/main" val="3063249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Chromatic Aberration</a:t>
            </a:r>
            <a:endParaRPr lang="en-GB" dirty="0"/>
          </a:p>
        </p:txBody>
      </p:sp>
      <p:sp>
        <p:nvSpPr>
          <p:cNvPr id="3" name="Content Placeholder 2"/>
          <p:cNvSpPr>
            <a:spLocks noGrp="1"/>
          </p:cNvSpPr>
          <p:nvPr>
            <p:ph idx="1"/>
          </p:nvPr>
        </p:nvSpPr>
        <p:spPr/>
        <p:txBody>
          <a:bodyPr/>
          <a:lstStyle/>
          <a:p>
            <a:r>
              <a:rPr lang="en-GB" dirty="0"/>
              <a:t>In a dispersive prism, material dispersion (a wavelength-dependent refractive index) causes different </a:t>
            </a:r>
            <a:r>
              <a:rPr lang="en-GB" dirty="0" err="1"/>
              <a:t>colors</a:t>
            </a:r>
            <a:r>
              <a:rPr lang="en-GB" dirty="0"/>
              <a:t> to refract at different angles, splitting white light into a rainbow.</a:t>
            </a:r>
          </a:p>
          <a:p>
            <a:r>
              <a:rPr lang="en-GB" dirty="0"/>
              <a:t>Lenses might </a:t>
            </a:r>
            <a:r>
              <a:rPr lang="en-GB" dirty="0" err="1"/>
              <a:t>might</a:t>
            </a:r>
            <a:r>
              <a:rPr lang="en-GB" dirty="0"/>
              <a:t> have this </a:t>
            </a:r>
            <a:r>
              <a:rPr lang="en-GB" dirty="0" smtClean="0"/>
              <a:t>problem</a:t>
            </a:r>
          </a:p>
          <a:p>
            <a:r>
              <a:rPr lang="en-GB" dirty="0" smtClean="0">
                <a:effectLst/>
              </a:rPr>
              <a:t>Worse in higher frequencies</a:t>
            </a:r>
          </a:p>
          <a:p>
            <a:pPr marL="0" indent="0">
              <a:buNone/>
            </a:pPr>
            <a:r>
              <a:rPr lang="en-GB" dirty="0">
                <a:solidFill>
                  <a:schemeClr val="tx1">
                    <a:lumMod val="50000"/>
                    <a:lumOff val="50000"/>
                  </a:schemeClr>
                </a:solidFill>
              </a:rPr>
              <a:t>https://en.m.wikipedia.org/wiki/Dispersion_%28optics%29</a:t>
            </a:r>
            <a:endParaRPr lang="en-GB" dirty="0">
              <a:solidFill>
                <a:schemeClr val="tx1">
                  <a:lumMod val="50000"/>
                  <a:lumOff val="50000"/>
                </a:schemeClr>
              </a:solidFill>
              <a:effectLst/>
            </a:endParaRPr>
          </a:p>
        </p:txBody>
      </p:sp>
    </p:spTree>
    <p:extLst>
      <p:ext uri="{BB962C8B-B14F-4D97-AF65-F5344CB8AC3E}">
        <p14:creationId xmlns:p14="http://schemas.microsoft.com/office/powerpoint/2010/main" val="1241441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54709" y="1690688"/>
            <a:ext cx="5636491" cy="5005676"/>
          </a:xfrm>
        </p:spPr>
        <p:txBody>
          <a:bodyPr>
            <a:normAutofit fontScale="55000" lnSpcReduction="20000"/>
          </a:bodyPr>
          <a:lstStyle/>
          <a:p>
            <a:r>
              <a:rPr lang="en-US" dirty="0"/>
              <a:t>Calibrating and errors on a telescope:</a:t>
            </a:r>
            <a:endParaRPr lang="en-GB" dirty="0"/>
          </a:p>
          <a:p>
            <a:r>
              <a:rPr lang="en-US" dirty="0"/>
              <a:t>Remember disclaimer to say we have not calibrated our pictures:</a:t>
            </a:r>
            <a:endParaRPr lang="en-GB" dirty="0"/>
          </a:p>
          <a:p>
            <a:r>
              <a:rPr lang="en-US" dirty="0"/>
              <a:t>(Tom’s pictures and graphs that take into account earth’s atmosphere, as it will effect absorption bands)</a:t>
            </a:r>
            <a:endParaRPr lang="en-GB" dirty="0"/>
          </a:p>
          <a:p>
            <a:r>
              <a:rPr lang="en-US" dirty="0"/>
              <a:t>(Tom’s curves needs to be added as well)</a:t>
            </a:r>
            <a:endParaRPr lang="en-GB" dirty="0"/>
          </a:p>
          <a:p>
            <a:r>
              <a:rPr lang="en-US" dirty="0"/>
              <a:t> </a:t>
            </a:r>
            <a:endParaRPr lang="en-GB" dirty="0"/>
          </a:p>
          <a:p>
            <a:r>
              <a:rPr lang="en-US" dirty="0"/>
              <a:t>Need to calibrate the filters of the telescope against something with a known spectrum. We couldn’t have done this as the filters of the telescope does not work. This is the reason why we are supposed to find spectra on line, but we have not found any. Need to calibrate it to take into account that the filters won’t let thru the exact same amount of intensity as each other and ultimately give us reflectivity.  Won’t need to calculate total intensity hitting the moon (Tom’s formula).</a:t>
            </a:r>
            <a:endParaRPr lang="en-GB" dirty="0"/>
          </a:p>
          <a:p>
            <a:r>
              <a:rPr lang="en-US" dirty="0"/>
              <a:t> </a:t>
            </a:r>
            <a:endParaRPr lang="en-GB" dirty="0"/>
          </a:p>
          <a:p>
            <a:r>
              <a:rPr lang="en-US" dirty="0"/>
              <a:t>Mention Tony’s pictures where dust on the lens can clearly be seen.</a:t>
            </a:r>
            <a:endParaRPr lang="en-GB" dirty="0"/>
          </a:p>
          <a:p>
            <a:r>
              <a:rPr lang="en-US" dirty="0"/>
              <a:t> </a:t>
            </a:r>
            <a:endParaRPr lang="en-GB" dirty="0"/>
          </a:p>
          <a:p>
            <a:r>
              <a:rPr lang="en-US" dirty="0"/>
              <a:t>Optical resolution:</a:t>
            </a:r>
            <a:endParaRPr lang="en-GB" dirty="0"/>
          </a:p>
        </p:txBody>
      </p:sp>
      <p:pic>
        <p:nvPicPr>
          <p:cNvPr id="4" name="Picture 3"/>
          <p:cNvPicPr/>
          <p:nvPr/>
        </p:nvPicPr>
        <p:blipFill>
          <a:blip r:embed="rId2"/>
          <a:stretch>
            <a:fillRect/>
          </a:stretch>
        </p:blipFill>
        <p:spPr>
          <a:xfrm>
            <a:off x="5939906" y="2389808"/>
            <a:ext cx="5943600" cy="3112135"/>
          </a:xfrm>
          <a:prstGeom prst="rect">
            <a:avLst/>
          </a:prstGeom>
        </p:spPr>
      </p:pic>
    </p:spTree>
    <p:extLst>
      <p:ext uri="{BB962C8B-B14F-4D97-AF65-F5344CB8AC3E}">
        <p14:creationId xmlns:p14="http://schemas.microsoft.com/office/powerpoint/2010/main" val="360933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3058"/>
            <a:ext cx="10515600" cy="2099627"/>
          </a:xfrm>
        </p:spPr>
        <p:txBody>
          <a:bodyPr/>
          <a:lstStyle/>
          <a:p>
            <a:pPr marL="0" indent="0">
              <a:buNone/>
            </a:pPr>
            <a:r>
              <a:rPr lang="en-US" dirty="0" smtClean="0"/>
              <a:t>Vignette</a:t>
            </a:r>
            <a:r>
              <a:rPr lang="en-US" dirty="0"/>
              <a:t>:</a:t>
            </a:r>
            <a:endParaRPr lang="en-GB" dirty="0"/>
          </a:p>
          <a:p>
            <a:pPr marL="0" indent="0">
              <a:buNone/>
            </a:pPr>
            <a:r>
              <a:rPr lang="en-US" dirty="0"/>
              <a:t>See if we can see examples of vignette in Tony’s pictures when putting them tougher like in example:</a:t>
            </a:r>
            <a:endParaRPr lang="en-GB" dirty="0"/>
          </a:p>
          <a:p>
            <a:pPr marL="0" indent="0">
              <a:buNone/>
            </a:pPr>
            <a:r>
              <a:rPr lang="nb-NO" dirty="0"/>
              <a:t>Example:</a:t>
            </a:r>
            <a:endParaRPr lang="en-GB"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Taking our own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Autofit/>
          </a:bodyPr>
          <a:lstStyle/>
          <a:p>
            <a:r>
              <a:rPr lang="en-GB" sz="1200" dirty="0" smtClean="0"/>
              <a:t>Goals: the </a:t>
            </a:r>
            <a:r>
              <a:rPr lang="en-GB" sz="1200" dirty="0"/>
              <a:t>following steps (</a:t>
            </a:r>
            <a:r>
              <a:rPr lang="en-GB" sz="1200" dirty="0" smtClean="0"/>
              <a:t>1-5) </a:t>
            </a:r>
            <a:r>
              <a:rPr lang="en-GB" sz="1200" dirty="0"/>
              <a:t>are </a:t>
            </a:r>
            <a:r>
              <a:rPr lang="en-GB" sz="1200" dirty="0" smtClean="0"/>
              <a:t>mandatory in </a:t>
            </a:r>
            <a:r>
              <a:rPr lang="en-GB" sz="1200" dirty="0"/>
              <a:t>order to complete the </a:t>
            </a:r>
            <a:r>
              <a:rPr lang="en-GB" sz="1200" dirty="0" smtClean="0"/>
              <a:t>project, however </a:t>
            </a:r>
            <a:r>
              <a:rPr lang="en-GB" sz="1200" dirty="0"/>
              <a:t>you may </a:t>
            </a:r>
            <a:r>
              <a:rPr lang="en-GB" sz="1200" dirty="0" smtClean="0"/>
              <a:t>boost marks</a:t>
            </a:r>
            <a:r>
              <a:rPr lang="en-GB" sz="1200" dirty="0"/>
              <a:t>, either as a group, or as </a:t>
            </a:r>
            <a:r>
              <a:rPr lang="en-GB" sz="1200" dirty="0" smtClean="0"/>
              <a:t>an individual, with optional goals </a:t>
            </a:r>
            <a:r>
              <a:rPr lang="en-GB" sz="1200" dirty="0"/>
              <a:t>(</a:t>
            </a:r>
            <a:r>
              <a:rPr lang="en-GB" sz="1200" dirty="0" smtClean="0"/>
              <a:t>5-8). </a:t>
            </a:r>
          </a:p>
          <a:p>
            <a:r>
              <a:rPr lang="en-GB" sz="1200" dirty="0" smtClean="0"/>
              <a:t>(1)Demonstrate </a:t>
            </a:r>
            <a:r>
              <a:rPr lang="en-GB" sz="1200" dirty="0"/>
              <a:t>acquiring </a:t>
            </a:r>
            <a:r>
              <a:rPr lang="en-GB" sz="1200" dirty="0" smtClean="0"/>
              <a:t>calibrated </a:t>
            </a:r>
            <a:r>
              <a:rPr lang="en-GB" sz="1200" dirty="0"/>
              <a:t>test spectra of different materials </a:t>
            </a:r>
            <a:r>
              <a:rPr lang="en-GB" sz="1200" dirty="0" smtClean="0"/>
              <a:t>.</a:t>
            </a:r>
            <a:r>
              <a:rPr lang="en-GB" sz="1200" dirty="0"/>
              <a:t>g. tarmac, </a:t>
            </a:r>
            <a:r>
              <a:rPr lang="en-GB" sz="1200" dirty="0" smtClean="0"/>
              <a:t>concrete</a:t>
            </a:r>
            <a:r>
              <a:rPr lang="en-GB" sz="1200" dirty="0"/>
              <a:t>, rock </a:t>
            </a:r>
            <a:r>
              <a:rPr lang="en-GB" sz="1200" dirty="0" smtClean="0"/>
              <a:t>samples, vegetation, using </a:t>
            </a:r>
            <a:r>
              <a:rPr lang="en-GB" sz="1200" dirty="0"/>
              <a:t>a hand held </a:t>
            </a:r>
            <a:r>
              <a:rPr lang="en-GB" sz="1200" dirty="0" smtClean="0"/>
              <a:t>spectrometer. </a:t>
            </a:r>
          </a:p>
          <a:p>
            <a:r>
              <a:rPr lang="en-GB" sz="1200" dirty="0" smtClean="0"/>
              <a:t>(2)Use </a:t>
            </a:r>
            <a:r>
              <a:rPr lang="en-GB" sz="1200" dirty="0"/>
              <a:t>N </a:t>
            </a:r>
            <a:r>
              <a:rPr lang="en-GB" sz="1200" dirty="0" smtClean="0"/>
              <a:t>(</a:t>
            </a:r>
            <a:r>
              <a:rPr lang="en-GB" sz="1200" dirty="0"/>
              <a:t>e.g. 20) </a:t>
            </a:r>
            <a:r>
              <a:rPr lang="en-GB" sz="1200" dirty="0" smtClean="0"/>
              <a:t>identifiable reference </a:t>
            </a:r>
            <a:r>
              <a:rPr lang="en-GB" sz="1200" dirty="0"/>
              <a:t>areas of the Moon </a:t>
            </a:r>
            <a:r>
              <a:rPr lang="en-GB" sz="1200" dirty="0" smtClean="0"/>
              <a:t>(</a:t>
            </a:r>
            <a:r>
              <a:rPr lang="en-GB" sz="1200" dirty="0"/>
              <a:t>highland and/or </a:t>
            </a:r>
            <a:r>
              <a:rPr lang="en-GB" sz="1200" dirty="0" smtClean="0"/>
              <a:t>mare</a:t>
            </a:r>
            <a:r>
              <a:rPr lang="en-GB" sz="1200" dirty="0"/>
              <a:t>) to calibrate measured </a:t>
            </a:r>
            <a:r>
              <a:rPr lang="en-GB" sz="1200" dirty="0" smtClean="0"/>
              <a:t>brightness </a:t>
            </a:r>
            <a:r>
              <a:rPr lang="en-GB" sz="1200" dirty="0"/>
              <a:t>values in the CCD camera </a:t>
            </a:r>
            <a:r>
              <a:rPr lang="en-GB" sz="1200" dirty="0" err="1" smtClean="0"/>
              <a:t>wrt</a:t>
            </a:r>
            <a:r>
              <a:rPr lang="en-GB" sz="1200" dirty="0" smtClean="0"/>
              <a:t> a </a:t>
            </a:r>
            <a:r>
              <a:rPr lang="en-GB" sz="1200" dirty="0"/>
              <a:t>standard lunar </a:t>
            </a:r>
            <a:r>
              <a:rPr lang="en-GB" sz="1200" dirty="0" err="1" smtClean="0"/>
              <a:t>pectrum</a:t>
            </a:r>
            <a:r>
              <a:rPr lang="en-GB" sz="1200" dirty="0" smtClean="0"/>
              <a:t>(find </a:t>
            </a:r>
            <a:r>
              <a:rPr lang="en-GB" sz="1200" dirty="0"/>
              <a:t>this </a:t>
            </a:r>
            <a:r>
              <a:rPr lang="en-GB" sz="1200" dirty="0" smtClean="0"/>
              <a:t>on-line). </a:t>
            </a:r>
          </a:p>
          <a:p>
            <a:r>
              <a:rPr lang="en-GB" sz="1200" dirty="0" smtClean="0"/>
              <a:t>(3)select </a:t>
            </a:r>
            <a:r>
              <a:rPr lang="en-GB" sz="1200" dirty="0"/>
              <a:t>and measure some target areas that you want to measure the spectrum of </a:t>
            </a:r>
            <a:r>
              <a:rPr lang="en-GB" sz="1200" dirty="0" err="1"/>
              <a:t>wrt</a:t>
            </a:r>
            <a:r>
              <a:rPr lang="en-GB" sz="1200" dirty="0"/>
              <a:t> the </a:t>
            </a:r>
            <a:r>
              <a:rPr lang="en-GB" sz="1200" dirty="0" smtClean="0"/>
              <a:t>previously </a:t>
            </a:r>
            <a:r>
              <a:rPr lang="en-GB" sz="1200" dirty="0"/>
              <a:t>derived </a:t>
            </a:r>
            <a:r>
              <a:rPr lang="en-GB" sz="1200" dirty="0" smtClean="0"/>
              <a:t>standard </a:t>
            </a:r>
            <a:r>
              <a:rPr lang="en-GB" sz="1200" dirty="0"/>
              <a:t>lunar spectra. </a:t>
            </a:r>
            <a:endParaRPr lang="en-GB" sz="1200" dirty="0" smtClean="0"/>
          </a:p>
          <a:p>
            <a:r>
              <a:rPr lang="en-GB" sz="1200" dirty="0" smtClean="0"/>
              <a:t>(4)Analyse </a:t>
            </a:r>
            <a:r>
              <a:rPr lang="en-GB" sz="1200" dirty="0"/>
              <a:t>the spectra from (3) to </a:t>
            </a:r>
            <a:r>
              <a:rPr lang="en-GB" sz="1200" dirty="0" smtClean="0"/>
              <a:t>determine –can you </a:t>
            </a:r>
            <a:r>
              <a:rPr lang="en-GB" sz="1200" dirty="0"/>
              <a:t>see any mineral absorption </a:t>
            </a:r>
            <a:r>
              <a:rPr lang="en-GB" sz="1200" dirty="0" smtClean="0"/>
              <a:t>ands –what </a:t>
            </a:r>
            <a:r>
              <a:rPr lang="en-GB" sz="1200" dirty="0"/>
              <a:t>might these </a:t>
            </a:r>
            <a:r>
              <a:rPr lang="en-GB" sz="1200" dirty="0" smtClean="0"/>
              <a:t>be? What is/are the </a:t>
            </a:r>
            <a:r>
              <a:rPr lang="en-GB" sz="1200" dirty="0"/>
              <a:t>most colourful </a:t>
            </a:r>
            <a:r>
              <a:rPr lang="en-GB" sz="1200" dirty="0" smtClean="0"/>
              <a:t>area(s)f </a:t>
            </a:r>
            <a:r>
              <a:rPr lang="en-GB" sz="1200" dirty="0"/>
              <a:t>the Moon? </a:t>
            </a:r>
            <a:endParaRPr lang="en-GB" sz="1200" dirty="0" smtClean="0"/>
          </a:p>
          <a:p>
            <a:r>
              <a:rPr lang="en-GB" sz="1200" dirty="0" smtClean="0"/>
              <a:t>(5)How </a:t>
            </a:r>
            <a:r>
              <a:rPr lang="en-GB" sz="1200" dirty="0"/>
              <a:t>accurately can you measure absorption bands in the spectra of </a:t>
            </a:r>
            <a:r>
              <a:rPr lang="en-GB" sz="1200" dirty="0" smtClean="0"/>
              <a:t>lunar </a:t>
            </a:r>
            <a:r>
              <a:rPr lang="en-GB" sz="1200" dirty="0"/>
              <a:t>surface features you are </a:t>
            </a:r>
            <a:r>
              <a:rPr lang="en-GB" sz="1200" dirty="0" smtClean="0"/>
              <a:t>studying(use </a:t>
            </a:r>
            <a:r>
              <a:rPr lang="en-GB" sz="1200" dirty="0"/>
              <a:t>propagation of errors</a:t>
            </a:r>
            <a:r>
              <a:rPr lang="en-GB" sz="1200" dirty="0" smtClean="0"/>
              <a:t>)? </a:t>
            </a:r>
          </a:p>
          <a:p>
            <a:r>
              <a:rPr lang="en-GB" sz="1200" dirty="0" smtClean="0"/>
              <a:t>(6)Investigate </a:t>
            </a:r>
            <a:r>
              <a:rPr lang="en-GB" sz="1200" dirty="0"/>
              <a:t>whether </a:t>
            </a:r>
            <a:r>
              <a:rPr lang="en-GB" sz="1200" dirty="0" smtClean="0"/>
              <a:t>the telescope </a:t>
            </a:r>
            <a:r>
              <a:rPr lang="en-GB" sz="1200" dirty="0"/>
              <a:t>optics suffer from </a:t>
            </a:r>
            <a:r>
              <a:rPr lang="en-GB" sz="1200" dirty="0" err="1" smtClean="0"/>
              <a:t>vignetting</a:t>
            </a:r>
            <a:r>
              <a:rPr lang="en-GB" sz="1200" dirty="0" smtClean="0"/>
              <a:t>, or </a:t>
            </a:r>
            <a:r>
              <a:rPr lang="en-GB" sz="1200" dirty="0"/>
              <a:t>other </a:t>
            </a:r>
            <a:r>
              <a:rPr lang="en-GB" sz="1200" dirty="0" smtClean="0"/>
              <a:t>non-linear </a:t>
            </a:r>
            <a:r>
              <a:rPr lang="en-GB" sz="1200" dirty="0"/>
              <a:t>sensitivity </a:t>
            </a:r>
            <a:r>
              <a:rPr lang="en-GB" sz="1200" dirty="0" smtClean="0"/>
              <a:t>effects, across the image</a:t>
            </a:r>
            <a:r>
              <a:rPr lang="en-GB" sz="1200" dirty="0"/>
              <a:t>. </a:t>
            </a:r>
            <a:r>
              <a:rPr lang="en-GB" sz="1200" dirty="0" smtClean="0"/>
              <a:t>Can </a:t>
            </a:r>
            <a:r>
              <a:rPr lang="en-GB" sz="1200" dirty="0"/>
              <a:t>you calibrate out/mitigate this effect if present? </a:t>
            </a:r>
            <a:endParaRPr lang="en-GB" sz="1200" dirty="0" smtClean="0"/>
          </a:p>
          <a:p>
            <a:r>
              <a:rPr lang="en-GB" sz="1200" dirty="0" smtClean="0"/>
              <a:t>(7)Experiment </a:t>
            </a:r>
            <a:r>
              <a:rPr lang="en-GB" sz="1200" dirty="0"/>
              <a:t>with producing </a:t>
            </a:r>
            <a:r>
              <a:rPr lang="en-GB" sz="1200" dirty="0" smtClean="0"/>
              <a:t>meaningful co-registered </a:t>
            </a:r>
            <a:r>
              <a:rPr lang="en-GB" sz="1200" dirty="0"/>
              <a:t>colour ratio images of the lunar surface </a:t>
            </a:r>
            <a:r>
              <a:rPr lang="en-GB" sz="1200" dirty="0" smtClean="0"/>
              <a:t>o </a:t>
            </a:r>
            <a:r>
              <a:rPr lang="en-GB" sz="1200" dirty="0"/>
              <a:t>highlight </a:t>
            </a:r>
            <a:r>
              <a:rPr lang="en-GB" sz="1200" dirty="0" smtClean="0"/>
              <a:t>surface composition </a:t>
            </a:r>
            <a:r>
              <a:rPr lang="en-GB" sz="1200" dirty="0"/>
              <a:t>differences. </a:t>
            </a:r>
            <a:endParaRPr lang="en-GB" sz="1200" dirty="0" smtClean="0"/>
          </a:p>
          <a:p>
            <a:r>
              <a:rPr lang="en-GB" sz="1200" dirty="0" smtClean="0"/>
              <a:t>(8)Repeat </a:t>
            </a:r>
            <a:r>
              <a:rPr lang="en-GB" sz="1200" dirty="0"/>
              <a:t>your spectra measurements at other </a:t>
            </a:r>
            <a:r>
              <a:rPr lang="en-GB" sz="1200" dirty="0" smtClean="0"/>
              <a:t>lunar phases </a:t>
            </a:r>
            <a:r>
              <a:rPr lang="en-GB" sz="1200" dirty="0"/>
              <a:t>to see if </a:t>
            </a:r>
            <a:r>
              <a:rPr lang="en-GB" sz="1200" dirty="0" smtClean="0"/>
              <a:t>the </a:t>
            </a:r>
            <a:r>
              <a:rPr lang="en-GB" sz="1200" dirty="0"/>
              <a:t>surface changes colour at different </a:t>
            </a:r>
            <a:r>
              <a:rPr lang="en-GB" sz="1200" dirty="0" smtClean="0"/>
              <a:t>illumination </a:t>
            </a:r>
            <a:r>
              <a:rPr lang="en-GB" sz="1200" dirty="0"/>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10" name="Group 9"/>
          <p:cNvGrpSpPr/>
          <p:nvPr/>
        </p:nvGrpSpPr>
        <p:grpSpPr>
          <a:xfrm>
            <a:off x="7448852" y="1690688"/>
            <a:ext cx="4299011" cy="4589845"/>
            <a:chOff x="7614315" y="2269939"/>
            <a:chExt cx="4299011" cy="45898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p:spPr>
        </p:pic>
        <p:sp>
          <p:nvSpPr>
            <p:cNvPr id="6" name="Rectangle 5"/>
            <p:cNvSpPr/>
            <p:nvPr/>
          </p:nvSpPr>
          <p:spPr>
            <a:xfrm>
              <a:off x="9405257" y="4319451"/>
              <a:ext cx="1846217" cy="1254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07383" y="6074954"/>
              <a:ext cx="4005943" cy="784830"/>
            </a:xfrm>
            <a:prstGeom prst="rect">
              <a:avLst/>
            </a:prstGeom>
            <a:noFill/>
          </p:spPr>
          <p:txBody>
            <a:bodyPr wrap="square" rtlCol="0">
              <a:spAutoFit/>
            </a:bodyPr>
            <a:lstStyle/>
            <a:p>
              <a:r>
                <a:rPr lang="en-GB" sz="900" dirty="0">
                  <a:solidFill>
                    <a:schemeClr val="tx1">
                      <a:lumMod val="50000"/>
                      <a:lumOff val="50000"/>
                    </a:schemeClr>
                  </a:solidFill>
                </a:rPr>
                <a:t>Figure 1: Mean reflectance spectra of brown leaf litter (n = 20) and... - Scientific Figure on </a:t>
              </a:r>
              <a:r>
                <a:rPr lang="en-GB" sz="900" dirty="0" err="1">
                  <a:solidFill>
                    <a:schemeClr val="tx1">
                      <a:lumMod val="50000"/>
                      <a:lumOff val="50000"/>
                    </a:schemeClr>
                  </a:solidFill>
                </a:rPr>
                <a:t>ResearchGate</a:t>
              </a:r>
              <a:r>
                <a:rPr lang="en-GB" sz="900" dirty="0">
                  <a:solidFill>
                    <a:schemeClr val="tx1">
                      <a:lumMod val="50000"/>
                      <a:lumOff val="50000"/>
                    </a:schemeClr>
                  </a:solidFill>
                </a:rPr>
                <a:t>. Available from: https://www.researchgate.net/figure/276212092_fig6_Figure-1-Mean-reflectance-spectra-of-brown-leaf-litter-n-20-and-green-foliage-n [accessed Feb 19, 2016]</a:t>
              </a:r>
            </a:p>
          </p:txBody>
        </p:sp>
      </p:gr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3839282" y="3016251"/>
              <a:ext cx="2985260" cy="2333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 name="Straight Connector 15"/>
          <p:cNvCxnSpPr/>
          <p:nvPr/>
        </p:nvCxnSpPr>
        <p:spPr>
          <a:xfrm>
            <a:off x="9934575" y="4143375"/>
            <a:ext cx="0" cy="923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28800" y="3829050"/>
            <a:ext cx="9525" cy="1382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646331"/>
          </a:xfrm>
          <a:prstGeom prst="rect">
            <a:avLst/>
          </a:prstGeom>
          <a:noFill/>
        </p:spPr>
        <p:txBody>
          <a:bodyPr wrap="square" rtlCol="0">
            <a:spAutoFit/>
          </a:bodyPr>
          <a:lstStyle/>
          <a:p>
            <a:r>
              <a:rPr lang="en-GB" dirty="0">
                <a:solidFill>
                  <a:schemeClr val="tx1">
                    <a:lumMod val="50000"/>
                    <a:lumOff val="50000"/>
                  </a:schemeClr>
                </a:solidFill>
              </a:rPr>
              <a:t>http://www.metoffice.gov.uk/public/weather/forecast/gcm45jgg9#?fcTime=1456185600</a:t>
            </a:r>
          </a:p>
        </p:txBody>
      </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9" name="Picture 8"/>
          <p:cNvPicPr>
            <a:picLocks noChangeAspect="1"/>
          </p:cNvPicPr>
          <p:nvPr/>
        </p:nvPicPr>
        <p:blipFill rotWithShape="1">
          <a:blip r:embed="rId3"/>
          <a:srcRect l="5909" t="-177" r="10584" b="6764"/>
          <a:stretch/>
        </p:blipFill>
        <p:spPr>
          <a:xfrm>
            <a:off x="-6441425" y="-495209"/>
            <a:ext cx="6292486" cy="3959299"/>
          </a:xfrm>
          <a:prstGeom prst="rect">
            <a:avLst/>
          </a:prstGeom>
        </p:spPr>
      </p:pic>
      <p:grpSp>
        <p:nvGrpSpPr>
          <p:cNvPr id="10" name="Group 9"/>
          <p:cNvGrpSpPr/>
          <p:nvPr/>
        </p:nvGrpSpPr>
        <p:grpSpPr>
          <a:xfrm>
            <a:off x="-8114720" y="2623737"/>
            <a:ext cx="6678402" cy="4700380"/>
            <a:chOff x="396768" y="-207010"/>
            <a:chExt cx="9304761" cy="6733015"/>
          </a:xfrm>
        </p:grpSpPr>
        <p:pic>
          <p:nvPicPr>
            <p:cNvPr id="11" name="Picture 10"/>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12" name="Picture 11"/>
            <p:cNvPicPr>
              <a:picLocks noChangeAspect="1"/>
            </p:cNvPicPr>
            <p:nvPr/>
          </p:nvPicPr>
          <p:blipFill rotWithShape="1">
            <a:blip r:embed="rId5"/>
            <a:srcRect l="12699" t="-405" r="13095" b="7002"/>
            <a:stretch/>
          </p:blipFill>
          <p:spPr>
            <a:xfrm>
              <a:off x="2429744" y="-207010"/>
              <a:ext cx="7271785" cy="5148580"/>
            </a:xfrm>
            <a:prstGeom prst="rect">
              <a:avLst/>
            </a:prstGeom>
          </p:spPr>
        </p:pic>
      </p:grpSp>
      <p:pic>
        <p:nvPicPr>
          <p:cNvPr id="15" name="Picture 14"/>
          <p:cNvPicPr>
            <a:picLocks noChangeAspect="1"/>
          </p:cNvPicPr>
          <p:nvPr/>
        </p:nvPicPr>
        <p:blipFill rotWithShape="1">
          <a:blip r:embed="rId2"/>
          <a:srcRect l="9233" t="-2514" r="13004" b="6374"/>
          <a:stretch/>
        </p:blipFill>
        <p:spPr>
          <a:xfrm>
            <a:off x="-6697161" y="-1657245"/>
            <a:ext cx="4391701" cy="3054127"/>
          </a:xfrm>
          <a:prstGeom prst="rect">
            <a:avLst/>
          </a:prstGeom>
        </p:spPr>
      </p:pic>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42428" cy="3607396"/>
          </a:xfrm>
        </p:spPr>
        <p:txBody>
          <a:bodyPr/>
          <a:lstStyle/>
          <a:p>
            <a:r>
              <a:rPr lang="en-GB" dirty="0" smtClean="0">
                <a:solidFill>
                  <a:schemeClr val="bg1"/>
                </a:solidFill>
              </a:rPr>
              <a:t>Own images at different phase</a:t>
            </a:r>
            <a:endParaRPr lang="en-GB" dirty="0">
              <a:solidFill>
                <a:schemeClr val="bg1"/>
              </a:solidFill>
            </a:endParaRPr>
          </a:p>
        </p:txBody>
      </p:sp>
      <p:grpSp>
        <p:nvGrpSpPr>
          <p:cNvPr id="38" name="Group 37"/>
          <p:cNvGrpSpPr/>
          <p:nvPr/>
        </p:nvGrpSpPr>
        <p:grpSpPr>
          <a:xfrm>
            <a:off x="4250027" y="217442"/>
            <a:ext cx="6880128" cy="6640558"/>
            <a:chOff x="0" y="-1821354"/>
            <a:chExt cx="12436442" cy="12003398"/>
          </a:xfrm>
        </p:grpSpPr>
        <p:grpSp>
          <p:nvGrpSpPr>
            <p:cNvPr id="36" name="Group 35"/>
            <p:cNvGrpSpPr/>
            <p:nvPr/>
          </p:nvGrpSpPr>
          <p:grpSpPr>
            <a:xfrm>
              <a:off x="0" y="-1821354"/>
              <a:ext cx="12436442" cy="12003398"/>
              <a:chOff x="0" y="-1821354"/>
              <a:chExt cx="12436442" cy="12003398"/>
            </a:xfrm>
          </p:grpSpPr>
          <p:grpSp>
            <p:nvGrpSpPr>
              <p:cNvPr id="33" name="Group 32"/>
              <p:cNvGrpSpPr/>
              <p:nvPr/>
            </p:nvGrpSpPr>
            <p:grpSpPr>
              <a:xfrm>
                <a:off x="0" y="-1598035"/>
                <a:ext cx="12436442" cy="11780079"/>
                <a:chOff x="0" y="-1598035"/>
                <a:chExt cx="12436442" cy="11780079"/>
              </a:xfrm>
            </p:grpSpPr>
            <p:grpSp>
              <p:nvGrpSpPr>
                <p:cNvPr id="30" name="Group 29"/>
                <p:cNvGrpSpPr/>
                <p:nvPr/>
              </p:nvGrpSpPr>
              <p:grpSpPr>
                <a:xfrm>
                  <a:off x="0" y="-1598035"/>
                  <a:ext cx="12436442" cy="11780079"/>
                  <a:chOff x="0" y="-1598035"/>
                  <a:chExt cx="12436442" cy="11780079"/>
                </a:xfrm>
              </p:grpSpPr>
              <p:grpSp>
                <p:nvGrpSpPr>
                  <p:cNvPr id="28" name="Group 27"/>
                  <p:cNvGrpSpPr/>
                  <p:nvPr/>
                </p:nvGrpSpPr>
                <p:grpSpPr>
                  <a:xfrm>
                    <a:off x="0" y="-1598035"/>
                    <a:ext cx="12436442" cy="11780079"/>
                    <a:chOff x="0" y="-1598035"/>
                    <a:chExt cx="12436442" cy="11780079"/>
                  </a:xfrm>
                </p:grpSpPr>
                <p:pic>
                  <p:nvPicPr>
                    <p:cNvPr id="27" name="Picture 26"/>
                    <p:cNvPicPr>
                      <a:picLocks noChangeAspect="1"/>
                    </p:cNvPicPr>
                    <p:nvPr/>
                  </p:nvPicPr>
                  <p:blipFill rotWithShape="1">
                    <a:blip r:embed="rId2">
                      <a:lum bright="6000"/>
                    </a:blip>
                    <a:srcRect l="15104" t="2963" r="14375" b="4814"/>
                    <a:stretch/>
                  </p:blipFill>
                  <p:spPr>
                    <a:xfrm>
                      <a:off x="7419653" y="1871708"/>
                      <a:ext cx="5016789" cy="3690341"/>
                    </a:xfrm>
                    <a:prstGeom prst="rect">
                      <a:avLst/>
                    </a:prstGeom>
                  </p:spPr>
                </p:pic>
                <p:grpSp>
                  <p:nvGrpSpPr>
                    <p:cNvPr id="26" name="Group 25"/>
                    <p:cNvGrpSpPr/>
                    <p:nvPr/>
                  </p:nvGrpSpPr>
                  <p:grpSpPr>
                    <a:xfrm>
                      <a:off x="0" y="-1598035"/>
                      <a:ext cx="11937671" cy="11780079"/>
                      <a:chOff x="0" y="-1598035"/>
                      <a:chExt cx="11937671" cy="11780079"/>
                    </a:xfrm>
                  </p:grpSpPr>
                  <p:grpSp>
                    <p:nvGrpSpPr>
                      <p:cNvPr id="24" name="Group 23"/>
                      <p:cNvGrpSpPr/>
                      <p:nvPr/>
                    </p:nvGrpSpPr>
                    <p:grpSpPr>
                      <a:xfrm>
                        <a:off x="0" y="-1598035"/>
                        <a:ext cx="11937671" cy="11780079"/>
                        <a:chOff x="0" y="-1598035"/>
                        <a:chExt cx="11937671" cy="11780079"/>
                      </a:xfrm>
                    </p:grpSpPr>
                    <p:grpSp>
                      <p:nvGrpSpPr>
                        <p:cNvPr id="22" name="Group 21"/>
                        <p:cNvGrpSpPr/>
                        <p:nvPr/>
                      </p:nvGrpSpPr>
                      <p:grpSpPr>
                        <a:xfrm>
                          <a:off x="0" y="-1598035"/>
                          <a:ext cx="11937671" cy="11780079"/>
                          <a:chOff x="0" y="-1598035"/>
                          <a:chExt cx="11937671" cy="11780079"/>
                        </a:xfrm>
                      </p:grpSpPr>
                      <p:pic>
                        <p:nvPicPr>
                          <p:cNvPr id="21" name="Picture 20"/>
                          <p:cNvPicPr>
                            <a:picLocks noChangeAspect="1"/>
                          </p:cNvPicPr>
                          <p:nvPr/>
                        </p:nvPicPr>
                        <p:blipFill rotWithShape="1">
                          <a:blip r:embed="rId3"/>
                          <a:srcRect l="47210" t="48716" r="15311" b="8668"/>
                          <a:stretch/>
                        </p:blipFill>
                        <p:spPr>
                          <a:xfrm>
                            <a:off x="6356372" y="8080295"/>
                            <a:ext cx="2711427" cy="1711405"/>
                          </a:xfrm>
                          <a:prstGeom prst="rect">
                            <a:avLst/>
                          </a:prstGeom>
                        </p:spPr>
                      </p:pic>
                      <p:grpSp>
                        <p:nvGrpSpPr>
                          <p:cNvPr id="20" name="Group 19"/>
                          <p:cNvGrpSpPr/>
                          <p:nvPr/>
                        </p:nvGrpSpPr>
                        <p:grpSpPr>
                          <a:xfrm>
                            <a:off x="0" y="-1598035"/>
                            <a:ext cx="11937671" cy="11780079"/>
                            <a:chOff x="0" y="-1598035"/>
                            <a:chExt cx="11937671" cy="11780079"/>
                          </a:xfrm>
                        </p:grpSpPr>
                        <p:pic>
                          <p:nvPicPr>
                            <p:cNvPr id="19" name="Picture 18"/>
                            <p:cNvPicPr>
                              <a:picLocks noChangeAspect="1"/>
                            </p:cNvPicPr>
                            <p:nvPr/>
                          </p:nvPicPr>
                          <p:blipFill rotWithShape="1">
                            <a:blip r:embed="rId4">
                              <a:lum bright="3000"/>
                            </a:blip>
                            <a:srcRect l="14921" t="2981" r="15317" b="4321"/>
                            <a:stretch/>
                          </p:blipFill>
                          <p:spPr>
                            <a:xfrm>
                              <a:off x="4494744" y="5866304"/>
                              <a:ext cx="4984172" cy="3725371"/>
                            </a:xfrm>
                            <a:prstGeom prst="rect">
                              <a:avLst/>
                            </a:prstGeom>
                          </p:spPr>
                        </p:pic>
                        <p:grpSp>
                          <p:nvGrpSpPr>
                            <p:cNvPr id="18" name="Group 17"/>
                            <p:cNvGrpSpPr/>
                            <p:nvPr/>
                          </p:nvGrpSpPr>
                          <p:grpSpPr>
                            <a:xfrm>
                              <a:off x="0" y="-1598035"/>
                              <a:ext cx="11937671" cy="11780079"/>
                              <a:chOff x="0" y="-1598035"/>
                              <a:chExt cx="11937671" cy="11780079"/>
                            </a:xfrm>
                          </p:grpSpPr>
                          <p:grpSp>
                            <p:nvGrpSpPr>
                              <p:cNvPr id="16" name="Group 15"/>
                              <p:cNvGrpSpPr/>
                              <p:nvPr/>
                            </p:nvGrpSpPr>
                            <p:grpSpPr>
                              <a:xfrm>
                                <a:off x="0" y="-1598035"/>
                                <a:ext cx="9776577" cy="11780079"/>
                                <a:chOff x="0" y="-1598035"/>
                                <a:chExt cx="9776577" cy="11780079"/>
                              </a:xfrm>
                            </p:grpSpPr>
                            <p:pic>
                              <p:nvPicPr>
                                <p:cNvPr id="15" name="Picture 14"/>
                                <p:cNvPicPr>
                                  <a:picLocks noChangeAspect="1"/>
                                </p:cNvPicPr>
                                <p:nvPr/>
                              </p:nvPicPr>
                              <p:blipFill rotWithShape="1">
                                <a:blip r:embed="rId5">
                                  <a:lum/>
                                </a:blip>
                                <a:srcRect l="14792" t="2221" r="15387" b="4762"/>
                                <a:stretch/>
                              </p:blipFill>
                              <p:spPr>
                                <a:xfrm>
                                  <a:off x="4680053" y="3678347"/>
                                  <a:ext cx="5096524" cy="3819134"/>
                                </a:xfrm>
                                <a:prstGeom prst="rect">
                                  <a:avLst/>
                                </a:prstGeom>
                              </p:spPr>
                            </p:pic>
                            <p:grpSp>
                              <p:nvGrpSpPr>
                                <p:cNvPr id="14" name="Group 13"/>
                                <p:cNvGrpSpPr/>
                                <p:nvPr/>
                              </p:nvGrpSpPr>
                              <p:grpSpPr>
                                <a:xfrm>
                                  <a:off x="0" y="-1598035"/>
                                  <a:ext cx="8229698" cy="11780079"/>
                                  <a:chOff x="0" y="-1598035"/>
                                  <a:chExt cx="8229698" cy="11780079"/>
                                </a:xfrm>
                              </p:grpSpPr>
                              <p:pic>
                                <p:nvPicPr>
                                  <p:cNvPr id="13" name="Picture 12"/>
                                  <p:cNvPicPr>
                                    <a:picLocks noChangeAspect="1"/>
                                  </p:cNvPicPr>
                                  <p:nvPr/>
                                </p:nvPicPr>
                                <p:blipFill rotWithShape="1">
                                  <a:blip r:embed="rId6">
                                    <a:lum bright="-3000"/>
                                  </a:blip>
                                  <a:srcRect l="14792" t="2407" r="15208" b="7038"/>
                                  <a:stretch/>
                                </p:blipFill>
                                <p:spPr>
                                  <a:xfrm>
                                    <a:off x="3177528" y="6505688"/>
                                    <a:ext cx="5052170" cy="3676356"/>
                                  </a:xfrm>
                                  <a:prstGeom prst="rect">
                                    <a:avLst/>
                                  </a:prstGeom>
                                </p:spPr>
                              </p:pic>
                              <p:grpSp>
                                <p:nvGrpSpPr>
                                  <p:cNvPr id="12" name="Group 11"/>
                                  <p:cNvGrpSpPr/>
                                  <p:nvPr/>
                                </p:nvGrpSpPr>
                                <p:grpSpPr>
                                  <a:xfrm>
                                    <a:off x="0" y="-1598035"/>
                                    <a:ext cx="6503347" cy="10056971"/>
                                    <a:chOff x="0" y="-1598035"/>
                                    <a:chExt cx="6503347" cy="10056971"/>
                                  </a:xfrm>
                                </p:grpSpPr>
                                <p:grpSp>
                                  <p:nvGrpSpPr>
                                    <p:cNvPr id="10" name="Group 9"/>
                                    <p:cNvGrpSpPr/>
                                    <p:nvPr/>
                                  </p:nvGrpSpPr>
                                  <p:grpSpPr>
                                    <a:xfrm>
                                      <a:off x="0" y="-1598035"/>
                                      <a:ext cx="6503347" cy="8184188"/>
                                      <a:chOff x="297503" y="416116"/>
                                      <a:chExt cx="6503347" cy="8184188"/>
                                    </a:xfrm>
                                  </p:grpSpPr>
                                  <p:grpSp>
                                    <p:nvGrpSpPr>
                                      <p:cNvPr id="8" name="Group 7"/>
                                      <p:cNvGrpSpPr/>
                                      <p:nvPr/>
                                    </p:nvGrpSpPr>
                                    <p:grpSpPr>
                                      <a:xfrm>
                                        <a:off x="476250" y="416116"/>
                                        <a:ext cx="6324600" cy="6067211"/>
                                        <a:chOff x="-228600" y="1501966"/>
                                        <a:chExt cx="6324600" cy="6067211"/>
                                      </a:xfrm>
                                    </p:grpSpPr>
                                    <p:grpSp>
                                      <p:nvGrpSpPr>
                                        <p:cNvPr id="6" name="Group 5"/>
                                        <p:cNvGrpSpPr/>
                                        <p:nvPr/>
                                      </p:nvGrpSpPr>
                                      <p:grpSpPr>
                                        <a:xfrm>
                                          <a:off x="439718" y="1501966"/>
                                          <a:ext cx="5656282" cy="4305446"/>
                                          <a:chOff x="439718" y="1501966"/>
                                          <a:chExt cx="5656282" cy="4305446"/>
                                        </a:xfrm>
                                      </p:grpSpPr>
                                      <p:pic>
                                        <p:nvPicPr>
                                          <p:cNvPr id="4" name="Picture 3"/>
                                          <p:cNvPicPr>
                                            <a:picLocks noChangeAspect="1"/>
                                          </p:cNvPicPr>
                                          <p:nvPr/>
                                        </p:nvPicPr>
                                        <p:blipFill rotWithShape="1">
                                          <a:blip r:embed="rId7">
                                            <a:lum bright="-5000"/>
                                          </a:blip>
                                          <a:srcRect l="12821" t="3447" r="13205" b="6524"/>
                                          <a:stretch/>
                                        </p:blipFill>
                                        <p:spPr>
                                          <a:xfrm>
                                            <a:off x="1129866" y="1501966"/>
                                            <a:ext cx="4966134" cy="3399693"/>
                                          </a:xfrm>
                                          <a:prstGeom prst="rect">
                                            <a:avLst/>
                                          </a:prstGeom>
                                        </p:spPr>
                                      </p:pic>
                                      <p:pic>
                                        <p:nvPicPr>
                                          <p:cNvPr id="5" name="Picture 4"/>
                                          <p:cNvPicPr>
                                            <a:picLocks noChangeAspect="1"/>
                                          </p:cNvPicPr>
                                          <p:nvPr/>
                                        </p:nvPicPr>
                                        <p:blipFill rotWithShape="1">
                                          <a:blip r:embed="rId8"/>
                                          <a:srcRect l="12436" t="-656" r="13077" b="6981"/>
                                          <a:stretch/>
                                        </p:blipFill>
                                        <p:spPr>
                                          <a:xfrm>
                                            <a:off x="439718" y="2247089"/>
                                            <a:ext cx="5032963" cy="3560323"/>
                                          </a:xfrm>
                                          <a:prstGeom prst="rect">
                                            <a:avLst/>
                                          </a:prstGeom>
                                        </p:spPr>
                                      </p:pic>
                                    </p:grpSp>
                                    <p:pic>
                                      <p:nvPicPr>
                                        <p:cNvPr id="7" name="Picture 6"/>
                                        <p:cNvPicPr>
                                          <a:picLocks noChangeAspect="1"/>
                                        </p:cNvPicPr>
                                        <p:nvPr/>
                                      </p:nvPicPr>
                                      <p:blipFill rotWithShape="1">
                                        <a:blip r:embed="rId9"/>
                                        <a:srcRect l="13333" t="-428" r="13333" b="6524"/>
                                        <a:stretch/>
                                      </p:blipFill>
                                      <p:spPr>
                                        <a:xfrm>
                                          <a:off x="-228600" y="4026051"/>
                                          <a:ext cx="4919098" cy="3543126"/>
                                        </a:xfrm>
                                        <a:prstGeom prst="rect">
                                          <a:avLst/>
                                        </a:prstGeom>
                                      </p:spPr>
                                    </p:pic>
                                  </p:grpSp>
                                  <p:pic>
                                    <p:nvPicPr>
                                      <p:cNvPr id="9" name="Picture 8"/>
                                      <p:cNvPicPr>
                                        <a:picLocks noChangeAspect="1"/>
                                      </p:cNvPicPr>
                                      <p:nvPr/>
                                    </p:nvPicPr>
                                    <p:blipFill rotWithShape="1">
                                      <a:blip r:embed="rId10">
                                        <a:lum bright="-4000"/>
                                      </a:blip>
                                      <a:srcRect l="13571" t="-265" r="13214" b="6508"/>
                                      <a:stretch/>
                                    </p:blipFill>
                                    <p:spPr>
                                      <a:xfrm>
                                        <a:off x="297503" y="5043911"/>
                                        <a:ext cx="4937205" cy="3556393"/>
                                      </a:xfrm>
                                      <a:prstGeom prst="rect">
                                        <a:avLst/>
                                      </a:prstGeom>
                                    </p:spPr>
                                  </p:pic>
                                </p:grpSp>
                                <p:pic>
                                  <p:nvPicPr>
                                    <p:cNvPr id="11" name="Picture 10"/>
                                    <p:cNvPicPr>
                                      <a:picLocks noChangeAspect="1"/>
                                    </p:cNvPicPr>
                                    <p:nvPr/>
                                  </p:nvPicPr>
                                  <p:blipFill rotWithShape="1">
                                    <a:blip r:embed="rId11">
                                      <a:lum bright="-6000"/>
                                    </a:blip>
                                    <a:srcRect l="12821" t="85" r="13141" b="6409"/>
                                    <a:stretch/>
                                  </p:blipFill>
                                  <p:spPr>
                                    <a:xfrm>
                                      <a:off x="1301389" y="4966284"/>
                                      <a:ext cx="4916531" cy="3492652"/>
                                    </a:xfrm>
                                    <a:prstGeom prst="rect">
                                      <a:avLst/>
                                    </a:prstGeom>
                                  </p:spPr>
                                </p:pic>
                              </p:grpSp>
                            </p:grpSp>
                          </p:grpSp>
                          <p:pic>
                            <p:nvPicPr>
                              <p:cNvPr id="17" name="Picture 16"/>
                              <p:cNvPicPr>
                                <a:picLocks noChangeAspect="1"/>
                              </p:cNvPicPr>
                              <p:nvPr/>
                            </p:nvPicPr>
                            <p:blipFill rotWithShape="1">
                              <a:blip r:embed="rId12"/>
                              <a:srcRect l="15538" t="3213" r="15225" b="5015"/>
                              <a:stretch/>
                            </p:blipFill>
                            <p:spPr>
                              <a:xfrm>
                                <a:off x="6910508" y="5032605"/>
                                <a:ext cx="5027163" cy="3748122"/>
                              </a:xfrm>
                              <a:prstGeom prst="rect">
                                <a:avLst/>
                              </a:prstGeom>
                            </p:spPr>
                          </p:pic>
                        </p:grpSp>
                      </p:grpSp>
                    </p:grpSp>
                    <p:pic>
                      <p:nvPicPr>
                        <p:cNvPr id="23" name="Picture 22"/>
                        <p:cNvPicPr>
                          <a:picLocks noChangeAspect="1"/>
                        </p:cNvPicPr>
                        <p:nvPr/>
                      </p:nvPicPr>
                      <p:blipFill rotWithShape="1">
                        <a:blip r:embed="rId13"/>
                        <a:srcRect l="15277" t="2223" r="15415" b="5371"/>
                        <a:stretch/>
                      </p:blipFill>
                      <p:spPr>
                        <a:xfrm>
                          <a:off x="3381433" y="3277755"/>
                          <a:ext cx="4944929" cy="3708561"/>
                        </a:xfrm>
                        <a:prstGeom prst="rect">
                          <a:avLst/>
                        </a:prstGeom>
                      </p:spPr>
                    </p:pic>
                  </p:grpSp>
                  <p:pic>
                    <p:nvPicPr>
                      <p:cNvPr id="25" name="Picture 24"/>
                      <p:cNvPicPr>
                        <a:picLocks noChangeAspect="1"/>
                      </p:cNvPicPr>
                      <p:nvPr/>
                    </p:nvPicPr>
                    <p:blipFill rotWithShape="1">
                      <a:blip r:embed="rId14">
                        <a:lum bright="6000"/>
                      </a:blip>
                      <a:srcRect l="14698" t="2929" r="15302" b="4545"/>
                      <a:stretch/>
                    </p:blipFill>
                    <p:spPr>
                      <a:xfrm>
                        <a:off x="6487185" y="1956777"/>
                        <a:ext cx="5014793" cy="3728506"/>
                      </a:xfrm>
                      <a:prstGeom prst="rect">
                        <a:avLst/>
                      </a:prstGeom>
                    </p:spPr>
                  </p:pic>
                </p:grpSp>
              </p:grpSp>
              <p:pic>
                <p:nvPicPr>
                  <p:cNvPr id="29" name="Picture 28"/>
                  <p:cNvPicPr>
                    <a:picLocks noChangeAspect="1"/>
                  </p:cNvPicPr>
                  <p:nvPr/>
                </p:nvPicPr>
                <p:blipFill rotWithShape="1">
                  <a:blip r:embed="rId15">
                    <a:lum bright="4000"/>
                  </a:blip>
                  <a:srcRect l="14698" t="2930" r="15151" b="4949"/>
                  <a:stretch/>
                </p:blipFill>
                <p:spPr>
                  <a:xfrm>
                    <a:off x="6402983" y="332735"/>
                    <a:ext cx="5061071" cy="3738416"/>
                  </a:xfrm>
                  <a:prstGeom prst="rect">
                    <a:avLst/>
                  </a:prstGeom>
                </p:spPr>
              </p:pic>
            </p:grpSp>
            <p:pic>
              <p:nvPicPr>
                <p:cNvPr id="32" name="Picture 31"/>
                <p:cNvPicPr>
                  <a:picLocks noChangeAspect="1"/>
                </p:cNvPicPr>
                <p:nvPr/>
              </p:nvPicPr>
              <p:blipFill rotWithShape="1">
                <a:blip r:embed="rId16"/>
                <a:srcRect l="15002" t="2731" r="15227" b="4544"/>
                <a:stretch/>
              </p:blipFill>
              <p:spPr>
                <a:xfrm>
                  <a:off x="4632244" y="-730085"/>
                  <a:ext cx="5043458" cy="3770303"/>
                </a:xfrm>
                <a:prstGeom prst="rect">
                  <a:avLst/>
                </a:prstGeom>
              </p:spPr>
            </p:pic>
          </p:grpSp>
          <p:pic>
            <p:nvPicPr>
              <p:cNvPr id="35" name="Picture 34"/>
              <p:cNvPicPr>
                <a:picLocks noChangeAspect="1"/>
              </p:cNvPicPr>
              <p:nvPr/>
            </p:nvPicPr>
            <p:blipFill rotWithShape="1">
              <a:blip r:embed="rId17"/>
              <a:srcRect l="38553" t="8507" r="15859" b="27231"/>
              <a:stretch/>
            </p:blipFill>
            <p:spPr>
              <a:xfrm>
                <a:off x="4102749" y="-1821354"/>
                <a:ext cx="3269370" cy="2592285"/>
              </a:xfrm>
              <a:prstGeom prst="rect">
                <a:avLst/>
              </a:prstGeom>
            </p:spPr>
          </p:pic>
        </p:grpSp>
        <p:pic>
          <p:nvPicPr>
            <p:cNvPr id="37" name="Picture 36"/>
            <p:cNvPicPr>
              <a:picLocks noChangeAspect="1"/>
            </p:cNvPicPr>
            <p:nvPr/>
          </p:nvPicPr>
          <p:blipFill rotWithShape="1">
            <a:blip r:embed="rId18">
              <a:lum bright="4000"/>
            </a:blip>
            <a:srcRect l="15001" t="3732" r="15634" b="4885"/>
            <a:stretch/>
          </p:blipFill>
          <p:spPr>
            <a:xfrm>
              <a:off x="4232699" y="2267676"/>
              <a:ext cx="4937870" cy="3659190"/>
            </a:xfrm>
            <a:prstGeom prst="rect">
              <a:avLst/>
            </a:prstGeom>
          </p:spPr>
        </p:pic>
      </p:grpSp>
    </p:spTree>
    <p:extLst>
      <p:ext uri="{BB962C8B-B14F-4D97-AF65-F5344CB8AC3E}">
        <p14:creationId xmlns:p14="http://schemas.microsoft.com/office/powerpoint/2010/main" val="279328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Tony’s Images</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697</Words>
  <Application>Microsoft Office PowerPoint</Application>
  <PresentationFormat>Widescreen</PresentationFormat>
  <Paragraphs>70</Paragraphs>
  <Slides>19</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19</vt:i4>
      </vt:variant>
    </vt:vector>
  </HeadingPairs>
  <TitlesOfParts>
    <vt:vector size="27"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Planning with the weather and lunar-tables</vt:lpstr>
      <vt:lpstr>Taking our own images</vt:lpstr>
      <vt:lpstr>Own images at different phase</vt:lpstr>
      <vt:lpstr>Tony’s Images</vt:lpstr>
      <vt:lpstr>Using Tony’s Images</vt:lpstr>
      <vt:lpstr>PowerPoint Presentation</vt:lpstr>
      <vt:lpstr>PowerPoint Presentation</vt:lpstr>
      <vt:lpstr>PowerPoint Presentation</vt:lpstr>
      <vt:lpstr>PowerPoint Presentation</vt:lpstr>
      <vt:lpstr>PowerPoint Presentation</vt:lpstr>
      <vt:lpstr>Chromatic Aberration</vt:lpstr>
      <vt:lpstr>PowerPoint Presentation</vt:lpstr>
      <vt:lpstr>PowerPoint Presentation</vt:lpstr>
      <vt:lpstr>Taking our own images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82</cp:revision>
  <dcterms:created xsi:type="dcterms:W3CDTF">2016-02-19T14:38:03Z</dcterms:created>
  <dcterms:modified xsi:type="dcterms:W3CDTF">2016-02-24T20:56:54Z</dcterms:modified>
</cp:coreProperties>
</file>